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2D"/>
    <a:srgbClr val="2A604E"/>
    <a:srgbClr val="C1BCB9"/>
    <a:srgbClr val="24906C"/>
    <a:srgbClr val="2F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7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2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4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00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6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27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4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95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96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95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11635-9CC0-455B-BEF4-A39EAEEFC4E4}" type="datetimeFigureOut">
              <a:rPr lang="fr-FR" smtClean="0"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958EF-0787-40C3-829C-1FA3F23AF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78677"/>
            <a:ext cx="5522843" cy="985518"/>
          </a:xfrm>
        </p:spPr>
        <p:txBody>
          <a:bodyPr>
            <a:normAutofit/>
          </a:bodyPr>
          <a:lstStyle/>
          <a:p>
            <a:r>
              <a:rPr lang="fr-FR" dirty="0" err="1"/>
              <a:t>Wingtra</a:t>
            </a:r>
            <a:r>
              <a:rPr lang="fr-FR" dirty="0"/>
              <a:t> GEN II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EFA8322-2D03-C90A-3F27-6443C2400918}"/>
              </a:ext>
            </a:extLst>
          </p:cNvPr>
          <p:cNvSpPr txBox="1"/>
          <p:nvPr/>
        </p:nvSpPr>
        <p:spPr>
          <a:xfrm>
            <a:off x="3522885" y="459572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6953E4-9136-DD38-0EB5-CA43C65E3EB7}"/>
              </a:ext>
            </a:extLst>
          </p:cNvPr>
          <p:cNvSpPr txBox="1"/>
          <p:nvPr/>
        </p:nvSpPr>
        <p:spPr>
          <a:xfrm>
            <a:off x="580285" y="2250968"/>
            <a:ext cx="299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Capteur plein format Sony RXIRII de 42 </a:t>
            </a:r>
            <a:r>
              <a:rPr lang="fr-FR" dirty="0" err="1"/>
              <a:t>Mp</a:t>
            </a:r>
            <a:r>
              <a:rPr lang="fr-FR" dirty="0"/>
              <a:t> intégré au drone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BCACEB-0AFA-4266-8AA7-B149BE22702B}"/>
              </a:ext>
            </a:extLst>
          </p:cNvPr>
          <p:cNvSpPr txBox="1"/>
          <p:nvPr/>
        </p:nvSpPr>
        <p:spPr>
          <a:xfrm>
            <a:off x="4332740" y="2295410"/>
            <a:ext cx="299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dirty="0" err="1"/>
              <a:t>wingtra</a:t>
            </a:r>
            <a:r>
              <a:rPr lang="fr-FR" dirty="0"/>
              <a:t> One GEN II peut </a:t>
            </a:r>
            <a:r>
              <a:rPr lang="fr-FR" dirty="0" err="1"/>
              <a:t>etre</a:t>
            </a:r>
            <a:r>
              <a:rPr lang="fr-FR" dirty="0"/>
              <a:t> équipé d'un module PPK pour la correction du géoréférencement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046A62-4581-2FDF-428C-376BFCA67E93}"/>
              </a:ext>
            </a:extLst>
          </p:cNvPr>
          <p:cNvSpPr txBox="1"/>
          <p:nvPr/>
        </p:nvSpPr>
        <p:spPr>
          <a:xfrm>
            <a:off x="580286" y="4381922"/>
            <a:ext cx="3074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Autonomie d'environ 50 min</a:t>
            </a:r>
          </a:p>
          <a:p>
            <a:r>
              <a:rPr lang="fr-FR" dirty="0"/>
              <a:t>Vitesse de 16m/s </a:t>
            </a:r>
          </a:p>
          <a:p>
            <a:r>
              <a:rPr lang="fr-FR" dirty="0"/>
              <a:t>Permet de couvrir de grandes zones,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85960D1-DDB3-3B02-5DC1-40BB2CDED150}"/>
              </a:ext>
            </a:extLst>
          </p:cNvPr>
          <p:cNvSpPr txBox="1"/>
          <p:nvPr/>
        </p:nvSpPr>
        <p:spPr>
          <a:xfrm>
            <a:off x="4332740" y="4370465"/>
            <a:ext cx="2994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Technologie combine les avantages du </a:t>
            </a:r>
            <a:r>
              <a:rPr lang="fr-FR" dirty="0" err="1"/>
              <a:t>multirotors</a:t>
            </a:r>
            <a:r>
              <a:rPr lang="fr-FR" dirty="0"/>
              <a:t> pour le décollage et l’</a:t>
            </a:r>
            <a:r>
              <a:rPr lang="fr-FR" dirty="0" err="1"/>
              <a:t>atterissage</a:t>
            </a:r>
            <a:r>
              <a:rPr lang="fr-FR" dirty="0"/>
              <a:t> avec ceux des voilures fixes pour leur portance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2AB136-C2E7-B1B2-ADE6-07F8353E29F8}"/>
              </a:ext>
            </a:extLst>
          </p:cNvPr>
          <p:cNvSpPr txBox="1"/>
          <p:nvPr/>
        </p:nvSpPr>
        <p:spPr>
          <a:xfrm>
            <a:off x="580285" y="1881636"/>
            <a:ext cx="2402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Capteur plein format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80601E-81BF-2401-1A9D-0509DC05B5B7}"/>
              </a:ext>
            </a:extLst>
          </p:cNvPr>
          <p:cNvSpPr txBox="1"/>
          <p:nvPr/>
        </p:nvSpPr>
        <p:spPr>
          <a:xfrm>
            <a:off x="4332739" y="1878879"/>
            <a:ext cx="177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Correction PPK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ABA73F-E643-5356-4DB6-D20AD3024FFB}"/>
              </a:ext>
            </a:extLst>
          </p:cNvPr>
          <p:cNvSpPr txBox="1"/>
          <p:nvPr/>
        </p:nvSpPr>
        <p:spPr>
          <a:xfrm>
            <a:off x="580286" y="4026253"/>
            <a:ext cx="294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Autonomie de 54 minutes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D80386-51D5-B288-3C18-B7A450F31A32}"/>
              </a:ext>
            </a:extLst>
          </p:cNvPr>
          <p:cNvSpPr txBox="1"/>
          <p:nvPr/>
        </p:nvSpPr>
        <p:spPr>
          <a:xfrm>
            <a:off x="4332740" y="4026253"/>
            <a:ext cx="73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VTOL</a:t>
            </a:r>
          </a:p>
        </p:txBody>
      </p:sp>
      <p:pic>
        <p:nvPicPr>
          <p:cNvPr id="3" name="Espace réservé pour une image  4">
            <a:extLst>
              <a:ext uri="{FF2B5EF4-FFF2-40B4-BE49-F238E27FC236}">
                <a16:creationId xmlns:a16="http://schemas.microsoft.com/office/drawing/2014/main" id="{09D5180E-8B93-4443-5717-44F8F0F4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36" r="11836"/>
          <a:stretch>
            <a:fillRect/>
          </a:stretch>
        </p:blipFill>
        <p:spPr>
          <a:xfrm>
            <a:off x="8669117" y="2411315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009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78677"/>
            <a:ext cx="5522843" cy="985518"/>
          </a:xfrm>
        </p:spPr>
        <p:txBody>
          <a:bodyPr>
            <a:normAutofit/>
          </a:bodyPr>
          <a:lstStyle/>
          <a:p>
            <a:r>
              <a:rPr lang="fr-FR" dirty="0"/>
              <a:t>Machines et applicatifs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DB4A25D8-D055-E63E-BA2C-F8D3F7B30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270443"/>
              </p:ext>
            </p:extLst>
          </p:nvPr>
        </p:nvGraphicFramePr>
        <p:xfrm>
          <a:off x="982524" y="1498291"/>
          <a:ext cx="9814105" cy="4283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62821">
                  <a:extLst>
                    <a:ext uri="{9D8B030D-6E8A-4147-A177-3AD203B41FA5}">
                      <a16:colId xmlns:a16="http://schemas.microsoft.com/office/drawing/2014/main" val="1005318041"/>
                    </a:ext>
                  </a:extLst>
                </a:gridCol>
                <a:gridCol w="1962821">
                  <a:extLst>
                    <a:ext uri="{9D8B030D-6E8A-4147-A177-3AD203B41FA5}">
                      <a16:colId xmlns:a16="http://schemas.microsoft.com/office/drawing/2014/main" val="328738593"/>
                    </a:ext>
                  </a:extLst>
                </a:gridCol>
                <a:gridCol w="1962821">
                  <a:extLst>
                    <a:ext uri="{9D8B030D-6E8A-4147-A177-3AD203B41FA5}">
                      <a16:colId xmlns:a16="http://schemas.microsoft.com/office/drawing/2014/main" val="580399321"/>
                    </a:ext>
                  </a:extLst>
                </a:gridCol>
                <a:gridCol w="1962821">
                  <a:extLst>
                    <a:ext uri="{9D8B030D-6E8A-4147-A177-3AD203B41FA5}">
                      <a16:colId xmlns:a16="http://schemas.microsoft.com/office/drawing/2014/main" val="3359639085"/>
                    </a:ext>
                  </a:extLst>
                </a:gridCol>
                <a:gridCol w="1962821">
                  <a:extLst>
                    <a:ext uri="{9D8B030D-6E8A-4147-A177-3AD203B41FA5}">
                      <a16:colId xmlns:a16="http://schemas.microsoft.com/office/drawing/2014/main" val="478480124"/>
                    </a:ext>
                  </a:extLst>
                </a:gridCol>
              </a:tblGrid>
              <a:tr h="5529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Items/Machines</a:t>
                      </a:r>
                    </a:p>
                  </a:txBody>
                  <a:tcPr>
                    <a:solidFill>
                      <a:srgbClr val="0B61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Mavic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3 Enterprise RTK</a:t>
                      </a:r>
                    </a:p>
                  </a:txBody>
                  <a:tcPr>
                    <a:solidFill>
                      <a:srgbClr val="0B61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M300 + P1</a:t>
                      </a:r>
                    </a:p>
                  </a:txBody>
                  <a:tcPr>
                    <a:solidFill>
                      <a:srgbClr val="0B61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M300 + L1</a:t>
                      </a:r>
                    </a:p>
                  </a:txBody>
                  <a:tcPr>
                    <a:solidFill>
                      <a:srgbClr val="0B61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chemeClr val="tx1"/>
                          </a:solidFill>
                        </a:rPr>
                        <a:t>Wingtra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B61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03759"/>
                  </a:ext>
                </a:extLst>
              </a:tr>
              <a:tr h="32015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Autonomie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35-40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35-40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35-40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54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85688"/>
                  </a:ext>
                </a:extLst>
              </a:tr>
              <a:tr h="5529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Amélioration des précisions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RTK/PPK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RTK/PPK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RTK/PPK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PPK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99002"/>
                  </a:ext>
                </a:extLst>
              </a:tr>
              <a:tr h="130062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Surface couverte en 1 batterie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36ha GSD </a:t>
                      </a:r>
                      <a:r>
                        <a:rPr lang="fr-FR" sz="1600">
                          <a:solidFill>
                            <a:schemeClr val="tx1"/>
                          </a:solidFill>
                        </a:rPr>
                        <a:t>a 1.34cm 50m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53ha à 107m GSD 1.34cm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37ha à 60m avec un recouvrement de 50% et une densité de 346 pts/m2 - GSD 1.64cm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126ha à 107m GSD 1.4cm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87291"/>
                  </a:ext>
                </a:extLst>
              </a:tr>
              <a:tr h="147946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Applicatifs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Bâtiment (toiture, façade)</a:t>
                      </a:r>
                    </a:p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Carrière (hors grande surface)</a:t>
                      </a:r>
                    </a:p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Topo classique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Ouvrage d’art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Génie civile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Zone de végétation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Structure complexe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Modélisation de nuit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Zone de cartographie importante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9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75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979" y="0"/>
            <a:ext cx="8506042" cy="1325563"/>
          </a:xfrm>
        </p:spPr>
        <p:txBody>
          <a:bodyPr/>
          <a:lstStyle/>
          <a:p>
            <a:r>
              <a:rPr lang="fr-FR" dirty="0"/>
              <a:t>Drones aériens : Usages et matériels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48E23F6-EA14-48A1-AC3C-F94D880F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4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+mj-lt"/>
              </a:rPr>
              <a:t>Sommaire</a:t>
            </a:r>
            <a:r>
              <a:rPr lang="fr-FR" dirty="0">
                <a:latin typeface="+mj-lt"/>
              </a:rPr>
              <a:t>  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  <a:p>
            <a:r>
              <a:rPr lang="fr-FR" dirty="0">
                <a:latin typeface="+mj-lt"/>
              </a:rPr>
              <a:t>Présentation </a:t>
            </a:r>
            <a:r>
              <a:rPr lang="fr-FR" dirty="0" err="1">
                <a:latin typeface="+mj-lt"/>
              </a:rPr>
              <a:t>Escadrone</a:t>
            </a:r>
            <a:r>
              <a:rPr lang="fr-FR" dirty="0">
                <a:latin typeface="+mj-lt"/>
              </a:rPr>
              <a:t> </a:t>
            </a:r>
          </a:p>
          <a:p>
            <a:r>
              <a:rPr lang="fr-FR" dirty="0">
                <a:latin typeface="+mj-lt"/>
              </a:rPr>
              <a:t>Les avantages du drone aérien</a:t>
            </a:r>
          </a:p>
          <a:p>
            <a:r>
              <a:rPr lang="fr-FR" dirty="0">
                <a:latin typeface="+mj-lt"/>
              </a:rPr>
              <a:t>Type de modélisation par drone</a:t>
            </a:r>
          </a:p>
          <a:p>
            <a:r>
              <a:rPr lang="fr-FR" dirty="0">
                <a:latin typeface="+mj-lt"/>
              </a:rPr>
              <a:t>Les gammes de matériels</a:t>
            </a:r>
          </a:p>
          <a:p>
            <a:r>
              <a:rPr lang="fr-FR" dirty="0">
                <a:latin typeface="+mj-lt"/>
              </a:rPr>
              <a:t>Machines et applicatifs</a:t>
            </a:r>
          </a:p>
          <a:p>
            <a:pPr lvl="1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CC9F88-7FF8-BDE8-8BE2-EF50FD280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8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78677"/>
            <a:ext cx="2916663" cy="985518"/>
          </a:xfrm>
        </p:spPr>
        <p:txBody>
          <a:bodyPr/>
          <a:lstStyle/>
          <a:p>
            <a:r>
              <a:rPr lang="fr-FR" dirty="0" err="1"/>
              <a:t>Escadrone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5832508-A1FC-794D-8D1D-B016A8EBD4BA}"/>
              </a:ext>
            </a:extLst>
          </p:cNvPr>
          <p:cNvSpPr/>
          <p:nvPr/>
        </p:nvSpPr>
        <p:spPr>
          <a:xfrm flipH="1">
            <a:off x="1190166" y="2097101"/>
            <a:ext cx="72390" cy="3067192"/>
          </a:xfrm>
          <a:custGeom>
            <a:avLst/>
            <a:gdLst/>
            <a:ahLst/>
            <a:cxnLst/>
            <a:rect l="l" t="t" r="r" b="b"/>
            <a:pathLst>
              <a:path w="59690" h="2566035">
                <a:moveTo>
                  <a:pt x="59512" y="0"/>
                </a:moveTo>
                <a:lnTo>
                  <a:pt x="0" y="0"/>
                </a:lnTo>
                <a:lnTo>
                  <a:pt x="0" y="2565984"/>
                </a:lnTo>
                <a:lnTo>
                  <a:pt x="59512" y="2565984"/>
                </a:lnTo>
                <a:lnTo>
                  <a:pt x="59512" y="0"/>
                </a:lnTo>
                <a:close/>
              </a:path>
            </a:pathLst>
          </a:custGeom>
          <a:solidFill>
            <a:srgbClr val="43B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EADEA3F5-6F2D-90A9-8B51-86CEC9AFC06B}"/>
              </a:ext>
            </a:extLst>
          </p:cNvPr>
          <p:cNvSpPr txBox="1"/>
          <p:nvPr/>
        </p:nvSpPr>
        <p:spPr>
          <a:xfrm>
            <a:off x="1672115" y="2334361"/>
            <a:ext cx="6265545" cy="273664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715">
              <a:lnSpc>
                <a:spcPts val="1300"/>
              </a:lnSpc>
            </a:pPr>
            <a:r>
              <a:rPr lang="fr-FR" sz="1400" dirty="0"/>
              <a:t>Un pôle COMMERCIAL pour écouter et conseiller sur le matériel le plus adapté aux problématiques exposés  par les prospects et clients,</a:t>
            </a:r>
          </a:p>
          <a:p>
            <a:pPr marL="12700" marR="5715">
              <a:lnSpc>
                <a:spcPts val="1300"/>
              </a:lnSpc>
            </a:pPr>
            <a:endParaRPr lang="fr-FR" sz="1400" dirty="0"/>
          </a:p>
          <a:p>
            <a:pPr marL="12700" marR="5715">
              <a:lnSpc>
                <a:spcPts val="1300"/>
              </a:lnSpc>
            </a:pPr>
            <a:r>
              <a:rPr lang="fr-FR" sz="1400" dirty="0"/>
              <a:t>Un pôle FORMATION qui va dispenser des formations métiers pour tous les niveaux depuis les compétences  de bases jusqu’aux techniques avancées, prises de vues techniques, photogrammétrie, </a:t>
            </a:r>
            <a:r>
              <a:rPr lang="fr-FR" sz="1400" dirty="0" err="1"/>
              <a:t>LiDAR</a:t>
            </a:r>
            <a:r>
              <a:rPr lang="fr-FR" sz="1400" dirty="0"/>
              <a:t>, bathymétrie, ROV et dispositif de vidéosurveillance autonome.</a:t>
            </a:r>
          </a:p>
          <a:p>
            <a:pPr marL="12700" marR="5715">
              <a:lnSpc>
                <a:spcPts val="1300"/>
              </a:lnSpc>
            </a:pPr>
            <a:endParaRPr lang="fr-FR" sz="1400" dirty="0"/>
          </a:p>
          <a:p>
            <a:pPr marL="12700" marR="5715">
              <a:lnSpc>
                <a:spcPts val="1300"/>
              </a:lnSpc>
            </a:pPr>
            <a:r>
              <a:rPr lang="fr-FR" sz="1400" dirty="0"/>
              <a:t>Un pôle RECHERCHE &amp; DÉVELOPPEMENT qui permet d’adapter et faire évoluer certains équipements afin  d’ouvrir le champ des possibles sur des applications clients très spécifiques,</a:t>
            </a:r>
          </a:p>
          <a:p>
            <a:pPr marL="12700" marR="5715">
              <a:lnSpc>
                <a:spcPts val="1300"/>
              </a:lnSpc>
            </a:pPr>
            <a:endParaRPr lang="fr-FR" sz="1400" dirty="0"/>
          </a:p>
          <a:p>
            <a:pPr marL="12700" marR="6350">
              <a:lnSpc>
                <a:spcPts val="1300"/>
              </a:lnSpc>
            </a:pPr>
            <a:r>
              <a:rPr lang="fr-FR" sz="1400" dirty="0"/>
              <a:t>Un pôle SUPPORT &amp; MAINTENANCE disponible 5j/7 de 8h à 18h pour accélérer la prise en main des équipements commercialisés et, si nécessaire, en faciliter l’utilisation et en assurer la maintenance,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fr-FR" sz="1400" dirty="0"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155AE7C4-86FA-1E7A-094E-E7E0D02CC123}"/>
              </a:ext>
            </a:extLst>
          </p:cNvPr>
          <p:cNvSpPr/>
          <p:nvPr/>
        </p:nvSpPr>
        <p:spPr>
          <a:xfrm>
            <a:off x="1491764" y="242378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1996" y="0"/>
                </a:moveTo>
                <a:lnTo>
                  <a:pt x="0" y="0"/>
                </a:lnTo>
                <a:lnTo>
                  <a:pt x="0" y="71996"/>
                </a:lnTo>
                <a:lnTo>
                  <a:pt x="71996" y="71996"/>
                </a:lnTo>
                <a:lnTo>
                  <a:pt x="71996" y="0"/>
                </a:lnTo>
                <a:close/>
              </a:path>
            </a:pathLst>
          </a:custGeom>
          <a:solidFill>
            <a:srgbClr val="11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8D50EF34-7A25-480D-CC7C-8D77E90A46F9}"/>
              </a:ext>
            </a:extLst>
          </p:cNvPr>
          <p:cNvSpPr/>
          <p:nvPr/>
        </p:nvSpPr>
        <p:spPr>
          <a:xfrm>
            <a:off x="1491764" y="287567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1996" y="0"/>
                </a:moveTo>
                <a:lnTo>
                  <a:pt x="0" y="0"/>
                </a:lnTo>
                <a:lnTo>
                  <a:pt x="0" y="71996"/>
                </a:lnTo>
                <a:lnTo>
                  <a:pt x="71996" y="71996"/>
                </a:lnTo>
                <a:lnTo>
                  <a:pt x="71996" y="0"/>
                </a:lnTo>
                <a:close/>
              </a:path>
            </a:pathLst>
          </a:custGeom>
          <a:solidFill>
            <a:srgbClr val="11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07C98CCD-35A8-6E0A-FFB0-11E3733B5B34}"/>
              </a:ext>
            </a:extLst>
          </p:cNvPr>
          <p:cNvSpPr/>
          <p:nvPr/>
        </p:nvSpPr>
        <p:spPr>
          <a:xfrm>
            <a:off x="1508074" y="4367288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1996" y="0"/>
                </a:moveTo>
                <a:lnTo>
                  <a:pt x="0" y="0"/>
                </a:lnTo>
                <a:lnTo>
                  <a:pt x="0" y="71996"/>
                </a:lnTo>
                <a:lnTo>
                  <a:pt x="71996" y="71996"/>
                </a:lnTo>
                <a:lnTo>
                  <a:pt x="71996" y="0"/>
                </a:lnTo>
                <a:close/>
              </a:path>
            </a:pathLst>
          </a:custGeom>
          <a:solidFill>
            <a:srgbClr val="11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C3CDFD68-D6C3-991F-6BBB-F919D5469F0A}"/>
              </a:ext>
            </a:extLst>
          </p:cNvPr>
          <p:cNvSpPr/>
          <p:nvPr/>
        </p:nvSpPr>
        <p:spPr>
          <a:xfrm>
            <a:off x="1508074" y="370644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71996" y="0"/>
                </a:moveTo>
                <a:lnTo>
                  <a:pt x="0" y="0"/>
                </a:lnTo>
                <a:lnTo>
                  <a:pt x="0" y="71996"/>
                </a:lnTo>
                <a:lnTo>
                  <a:pt x="71996" y="71996"/>
                </a:lnTo>
                <a:lnTo>
                  <a:pt x="71996" y="0"/>
                </a:lnTo>
                <a:close/>
              </a:path>
            </a:pathLst>
          </a:custGeom>
          <a:solidFill>
            <a:srgbClr val="116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F14284-1BB3-597A-9085-4C4B4BFDA3F9}"/>
              </a:ext>
            </a:extLst>
          </p:cNvPr>
          <p:cNvSpPr txBox="1"/>
          <p:nvPr/>
        </p:nvSpPr>
        <p:spPr>
          <a:xfrm>
            <a:off x="102765" y="1254177"/>
            <a:ext cx="6094602" cy="57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300"/>
              </a:spcBef>
            </a:pPr>
            <a:r>
              <a:rPr lang="fr-FR" dirty="0"/>
              <a:t>Fondée en 2014, ESCADRONE accompagne ses clients dans l'intégration de la robotique autonome dans des usages civils  professionnels.</a:t>
            </a:r>
          </a:p>
        </p:txBody>
      </p:sp>
      <p:pic>
        <p:nvPicPr>
          <p:cNvPr id="17" name="Espace réservé pour une image  6">
            <a:extLst>
              <a:ext uri="{FF2B5EF4-FFF2-40B4-BE49-F238E27FC236}">
                <a16:creationId xmlns:a16="http://schemas.microsoft.com/office/drawing/2014/main" id="{D07DD57F-9785-2B53-0EB0-BDAF8771B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r="19569"/>
          <a:stretch/>
        </p:blipFill>
        <p:spPr>
          <a:xfrm>
            <a:off x="9038233" y="2372980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393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78677"/>
            <a:ext cx="7312494" cy="985518"/>
          </a:xfrm>
        </p:spPr>
        <p:txBody>
          <a:bodyPr>
            <a:normAutofit/>
          </a:bodyPr>
          <a:lstStyle/>
          <a:p>
            <a:r>
              <a:rPr lang="fr-FR" dirty="0"/>
              <a:t>Les avantages du drone aérien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458463-FDAD-9599-B99C-7BAF1007993A}"/>
              </a:ext>
            </a:extLst>
          </p:cNvPr>
          <p:cNvSpPr/>
          <p:nvPr/>
        </p:nvSpPr>
        <p:spPr>
          <a:xfrm>
            <a:off x="4592552" y="2293472"/>
            <a:ext cx="2878147" cy="3042344"/>
          </a:xfrm>
          <a:prstGeom prst="rect">
            <a:avLst/>
          </a:prstGeom>
          <a:solidFill>
            <a:srgbClr val="24906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4906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B0E7F-6250-494E-B08E-9648D7145AC7}"/>
              </a:ext>
            </a:extLst>
          </p:cNvPr>
          <p:cNvSpPr/>
          <p:nvPr/>
        </p:nvSpPr>
        <p:spPr>
          <a:xfrm>
            <a:off x="1714405" y="2047925"/>
            <a:ext cx="2878147" cy="3042344"/>
          </a:xfrm>
          <a:prstGeom prst="rect">
            <a:avLst/>
          </a:prstGeom>
          <a:solidFill>
            <a:srgbClr val="2FBB8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9CB51-2B66-D3C0-61CF-4B5B37FD9B69}"/>
              </a:ext>
            </a:extLst>
          </p:cNvPr>
          <p:cNvSpPr/>
          <p:nvPr/>
        </p:nvSpPr>
        <p:spPr>
          <a:xfrm>
            <a:off x="7470699" y="2539019"/>
            <a:ext cx="2878146" cy="3042344"/>
          </a:xfrm>
          <a:prstGeom prst="rect">
            <a:avLst/>
          </a:prstGeom>
          <a:solidFill>
            <a:srgbClr val="2A60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E41A272-4C60-6C3D-C480-9F7C146D7438}"/>
              </a:ext>
            </a:extLst>
          </p:cNvPr>
          <p:cNvSpPr txBox="1"/>
          <p:nvPr/>
        </p:nvSpPr>
        <p:spPr>
          <a:xfrm>
            <a:off x="2931302" y="13400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2FBB8C"/>
                </a:solidFill>
              </a:rPr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77A503-E1E1-B688-9FE3-20FCB12F18F2}"/>
              </a:ext>
            </a:extLst>
          </p:cNvPr>
          <p:cNvSpPr txBox="1"/>
          <p:nvPr/>
        </p:nvSpPr>
        <p:spPr>
          <a:xfrm>
            <a:off x="5809449" y="158381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24906C"/>
                </a:solidFill>
              </a:rPr>
              <a:t>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E298006-E4E3-6972-C4AF-BA238F48F2A3}"/>
              </a:ext>
            </a:extLst>
          </p:cNvPr>
          <p:cNvSpPr txBox="1"/>
          <p:nvPr/>
        </p:nvSpPr>
        <p:spPr>
          <a:xfrm>
            <a:off x="8687596" y="183113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2A604E"/>
                </a:solidFill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9BF597D-CBD8-427D-C43F-800430E19DDF}"/>
              </a:ext>
            </a:extLst>
          </p:cNvPr>
          <p:cNvSpPr txBox="1"/>
          <p:nvPr/>
        </p:nvSpPr>
        <p:spPr>
          <a:xfrm>
            <a:off x="1714404" y="2830433"/>
            <a:ext cx="2878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Sécuriser l'intervention du personnel tout en restant à distance d'une zone à risques, analyser la zone avant intervention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FB595-83E1-DAA8-FAA7-8F3C6C6AB0AE}"/>
              </a:ext>
            </a:extLst>
          </p:cNvPr>
          <p:cNvSpPr txBox="1"/>
          <p:nvPr/>
        </p:nvSpPr>
        <p:spPr>
          <a:xfrm>
            <a:off x="4592552" y="3250887"/>
            <a:ext cx="2878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Permet un gain de temps significatif par rapport à des méthodes traditionnelles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C4FD42-ED22-CC3B-25A4-98514C6814D0}"/>
              </a:ext>
            </a:extLst>
          </p:cNvPr>
          <p:cNvSpPr txBox="1"/>
          <p:nvPr/>
        </p:nvSpPr>
        <p:spPr>
          <a:xfrm>
            <a:off x="7470699" y="3676144"/>
            <a:ext cx="2878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Permet de de recueillir un volume de données plus important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C33B4BF-E333-8E5D-34D8-4A3129E196E5}"/>
              </a:ext>
            </a:extLst>
          </p:cNvPr>
          <p:cNvSpPr txBox="1"/>
          <p:nvPr/>
        </p:nvSpPr>
        <p:spPr>
          <a:xfrm>
            <a:off x="2631539" y="235435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Sécuriser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83FEDE9-6798-66E7-D6DD-4BC8B2BB1AA1}"/>
              </a:ext>
            </a:extLst>
          </p:cNvPr>
          <p:cNvSpPr txBox="1"/>
          <p:nvPr/>
        </p:nvSpPr>
        <p:spPr>
          <a:xfrm>
            <a:off x="5259843" y="2758782"/>
            <a:ext cx="154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Gain de temps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9F4829D-29FE-21CB-4F10-5D6BE09D290F}"/>
              </a:ext>
            </a:extLst>
          </p:cNvPr>
          <p:cNvSpPr txBox="1"/>
          <p:nvPr/>
        </p:nvSpPr>
        <p:spPr>
          <a:xfrm>
            <a:off x="7819602" y="3127590"/>
            <a:ext cx="218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Volume de la donnée</a:t>
            </a:r>
          </a:p>
        </p:txBody>
      </p:sp>
    </p:spTree>
    <p:extLst>
      <p:ext uri="{BB962C8B-B14F-4D97-AF65-F5344CB8AC3E}">
        <p14:creationId xmlns:p14="http://schemas.microsoft.com/office/powerpoint/2010/main" val="428490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78677"/>
            <a:ext cx="4888076" cy="985518"/>
          </a:xfrm>
        </p:spPr>
        <p:txBody>
          <a:bodyPr>
            <a:normAutofit fontScale="90000"/>
          </a:bodyPr>
          <a:lstStyle/>
          <a:p>
            <a:r>
              <a:rPr lang="fr-FR" dirty="0"/>
              <a:t>Modélisation 2D / 3D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11E904-63F2-7D22-5B42-3F273AB26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" y="1581472"/>
            <a:ext cx="3028654" cy="18534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7898A9-D9C9-4EE0-25BC-B7DD73AF0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" y="3801936"/>
            <a:ext cx="3028654" cy="18534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C42F2F0-C085-BB5D-9BE0-4E320024219B}"/>
              </a:ext>
            </a:extLst>
          </p:cNvPr>
          <p:cNvSpPr txBox="1"/>
          <p:nvPr/>
        </p:nvSpPr>
        <p:spPr>
          <a:xfrm>
            <a:off x="4170726" y="1986168"/>
            <a:ext cx="61945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partir de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Résolution du modèle dépend de la qualité du capteur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Précision de l’ordre de 1-5cm (avec cibles de calage)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Erreurs ne sont pas homogènes sur le modèle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Budget accessible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5FF7DF-5539-11CC-8AB9-A0A42922FB8B}"/>
              </a:ext>
            </a:extLst>
          </p:cNvPr>
          <p:cNvSpPr txBox="1"/>
          <p:nvPr/>
        </p:nvSpPr>
        <p:spPr>
          <a:xfrm>
            <a:off x="4170726" y="4222447"/>
            <a:ext cx="54557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partir de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Possibilité de récupérer des points sous la végétation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Acquisitions de nuit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Raccourcissement des temps de traitement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Moins précis (environ 5-10cm) que photogrammétrie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Erreur homogène sur l'intégralité du nuage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884E81-835F-B6FA-03C2-26E9685A8CBB}"/>
              </a:ext>
            </a:extLst>
          </p:cNvPr>
          <p:cNvSpPr txBox="1"/>
          <p:nvPr/>
        </p:nvSpPr>
        <p:spPr>
          <a:xfrm>
            <a:off x="4128781" y="1581472"/>
            <a:ext cx="204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Photogrammétrie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DB8F80-F2CE-0604-F439-83F1057ABC9F}"/>
              </a:ext>
            </a:extLst>
          </p:cNvPr>
          <p:cNvSpPr txBox="1"/>
          <p:nvPr/>
        </p:nvSpPr>
        <p:spPr>
          <a:xfrm>
            <a:off x="4128781" y="3801936"/>
            <a:ext cx="204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Lasergrammétrie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3201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78677"/>
            <a:ext cx="5522843" cy="985518"/>
          </a:xfrm>
        </p:spPr>
        <p:txBody>
          <a:bodyPr>
            <a:normAutofit/>
          </a:bodyPr>
          <a:lstStyle/>
          <a:p>
            <a:r>
              <a:rPr lang="fr-FR" dirty="0"/>
              <a:t>Les différentes gammes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13508E-ACB0-3491-E8F0-F672A160B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" y="1955405"/>
            <a:ext cx="2568235" cy="14742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BF73D0-D615-4920-8FBC-DE865CC2E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18" y="1956099"/>
            <a:ext cx="2568235" cy="14729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3EF9BB1-57FB-19B1-2EDC-A5207354F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0" y="1956100"/>
            <a:ext cx="2568235" cy="1472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669697C-6121-DA02-C991-E9A4E66CE1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41" y="1956100"/>
            <a:ext cx="2568235" cy="1472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E105DC-B079-1823-B832-869100D81AFC}"/>
              </a:ext>
            </a:extLst>
          </p:cNvPr>
          <p:cNvSpPr/>
          <p:nvPr/>
        </p:nvSpPr>
        <p:spPr>
          <a:xfrm>
            <a:off x="573156" y="3429000"/>
            <a:ext cx="2568235" cy="1472900"/>
          </a:xfrm>
          <a:prstGeom prst="rect">
            <a:avLst/>
          </a:prstGeom>
          <a:solidFill>
            <a:srgbClr val="2A6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Mavic</a:t>
            </a:r>
            <a:r>
              <a:rPr lang="fr-FR" dirty="0"/>
              <a:t> 3 Enterprise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ED92D-AEA0-CD3C-B507-F1570F2855DC}"/>
              </a:ext>
            </a:extLst>
          </p:cNvPr>
          <p:cNvSpPr/>
          <p:nvPr/>
        </p:nvSpPr>
        <p:spPr>
          <a:xfrm>
            <a:off x="3363618" y="3429000"/>
            <a:ext cx="2568235" cy="1472900"/>
          </a:xfrm>
          <a:prstGeom prst="rect">
            <a:avLst/>
          </a:prstGeom>
          <a:solidFill>
            <a:srgbClr val="2A6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Matrice 300 RTK et camera  P1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59D22-0B13-29D9-91FC-154EA54457E9}"/>
              </a:ext>
            </a:extLst>
          </p:cNvPr>
          <p:cNvSpPr/>
          <p:nvPr/>
        </p:nvSpPr>
        <p:spPr>
          <a:xfrm>
            <a:off x="6154080" y="3429000"/>
            <a:ext cx="2568235" cy="1472900"/>
          </a:xfrm>
          <a:prstGeom prst="rect">
            <a:avLst/>
          </a:prstGeom>
          <a:solidFill>
            <a:srgbClr val="2A6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Matrice 300 RTK et </a:t>
            </a:r>
            <a:r>
              <a:rPr lang="fr-FR" dirty="0" err="1"/>
              <a:t>LiDAR</a:t>
            </a:r>
            <a:r>
              <a:rPr lang="fr-FR" dirty="0"/>
              <a:t> L1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9CE5B9-A678-75B0-A033-666836EB13E1}"/>
              </a:ext>
            </a:extLst>
          </p:cNvPr>
          <p:cNvSpPr/>
          <p:nvPr/>
        </p:nvSpPr>
        <p:spPr>
          <a:xfrm>
            <a:off x="8944542" y="3429000"/>
            <a:ext cx="2568235" cy="1472900"/>
          </a:xfrm>
          <a:prstGeom prst="rect">
            <a:avLst/>
          </a:prstGeom>
          <a:solidFill>
            <a:srgbClr val="2A6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VTOL </a:t>
            </a:r>
            <a:r>
              <a:rPr lang="fr-FR" dirty="0" err="1"/>
              <a:t>Wingtra</a:t>
            </a:r>
            <a:r>
              <a:rPr lang="fr-FR" dirty="0"/>
              <a:t> One GEN II</a:t>
            </a:r>
          </a:p>
        </p:txBody>
      </p:sp>
    </p:spTree>
    <p:extLst>
      <p:ext uri="{BB962C8B-B14F-4D97-AF65-F5344CB8AC3E}">
        <p14:creationId xmlns:p14="http://schemas.microsoft.com/office/powerpoint/2010/main" val="220712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78677"/>
            <a:ext cx="5522843" cy="985518"/>
          </a:xfrm>
        </p:spPr>
        <p:txBody>
          <a:bodyPr>
            <a:normAutofit/>
          </a:bodyPr>
          <a:lstStyle/>
          <a:p>
            <a:r>
              <a:rPr lang="fr-FR" dirty="0" err="1"/>
              <a:t>Mavic</a:t>
            </a:r>
            <a:r>
              <a:rPr lang="fr-FR" dirty="0"/>
              <a:t> 3 Enterprise RTK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EFA8322-2D03-C90A-3F27-6443C2400918}"/>
              </a:ext>
            </a:extLst>
          </p:cNvPr>
          <p:cNvSpPr txBox="1"/>
          <p:nvPr/>
        </p:nvSpPr>
        <p:spPr>
          <a:xfrm>
            <a:off x="3522885" y="459572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6953E4-9136-DD38-0EB5-CA43C65E3EB7}"/>
              </a:ext>
            </a:extLst>
          </p:cNvPr>
          <p:cNvSpPr txBox="1"/>
          <p:nvPr/>
        </p:nvSpPr>
        <p:spPr>
          <a:xfrm>
            <a:off x="580285" y="2250968"/>
            <a:ext cx="2994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Equipé d'un capteur optique performant grâce à son obturateur mécanique et sa cadence de prise de vue de 0.7s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BCACEB-0AFA-4266-8AA7-B149BE22702B}"/>
              </a:ext>
            </a:extLst>
          </p:cNvPr>
          <p:cNvSpPr txBox="1"/>
          <p:nvPr/>
        </p:nvSpPr>
        <p:spPr>
          <a:xfrm>
            <a:off x="4332740" y="2295410"/>
            <a:ext cx="2994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Module RTK permet d'améliorer le géoréférencement des photos en temps réel en s'appuyant notamment sur les réseaux de correction NTRIP via la 4G 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046A62-4581-2FDF-428C-376BFCA67E93}"/>
              </a:ext>
            </a:extLst>
          </p:cNvPr>
          <p:cNvSpPr txBox="1"/>
          <p:nvPr/>
        </p:nvSpPr>
        <p:spPr>
          <a:xfrm>
            <a:off x="580285" y="4692168"/>
            <a:ext cx="307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Permet de couvrir jusqu'à 24ha en un seul vol (GSD 1cm)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85960D1-DDB3-3B02-5DC1-40BB2CDED150}"/>
              </a:ext>
            </a:extLst>
          </p:cNvPr>
          <p:cNvSpPr txBox="1"/>
          <p:nvPr/>
        </p:nvSpPr>
        <p:spPr>
          <a:xfrm>
            <a:off x="4332739" y="4736609"/>
            <a:ext cx="299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Drone léger et compact: facile à transporter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2AB136-C2E7-B1B2-ADE6-07F8353E29F8}"/>
              </a:ext>
            </a:extLst>
          </p:cNvPr>
          <p:cNvSpPr txBox="1"/>
          <p:nvPr/>
        </p:nvSpPr>
        <p:spPr>
          <a:xfrm>
            <a:off x="580285" y="1881636"/>
            <a:ext cx="2814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Capteur Micro 4/3 20Mp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80601E-81BF-2401-1A9D-0509DC05B5B7}"/>
              </a:ext>
            </a:extLst>
          </p:cNvPr>
          <p:cNvSpPr txBox="1"/>
          <p:nvPr/>
        </p:nvSpPr>
        <p:spPr>
          <a:xfrm>
            <a:off x="4332739" y="1878879"/>
            <a:ext cx="278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Equipé d’un module RTK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ABA73F-E643-5356-4DB6-D20AD3024FFB}"/>
              </a:ext>
            </a:extLst>
          </p:cNvPr>
          <p:cNvSpPr txBox="1"/>
          <p:nvPr/>
        </p:nvSpPr>
        <p:spPr>
          <a:xfrm>
            <a:off x="580285" y="4336499"/>
            <a:ext cx="294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Autonomie de 40 minutes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D80386-51D5-B288-3C18-B7A450F31A32}"/>
              </a:ext>
            </a:extLst>
          </p:cNvPr>
          <p:cNvSpPr txBox="1"/>
          <p:nvPr/>
        </p:nvSpPr>
        <p:spPr>
          <a:xfrm>
            <a:off x="4332739" y="4336499"/>
            <a:ext cx="200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Léger et compact</a:t>
            </a:r>
          </a:p>
        </p:txBody>
      </p:sp>
      <p:pic>
        <p:nvPicPr>
          <p:cNvPr id="24" name="Espace réservé pour une image  6">
            <a:extLst>
              <a:ext uri="{FF2B5EF4-FFF2-40B4-BE49-F238E27FC236}">
                <a16:creationId xmlns:a16="http://schemas.microsoft.com/office/drawing/2014/main" id="{7BBA3159-6E3A-5BEF-4A47-6191E104E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85" r="12285"/>
          <a:stretch>
            <a:fillRect/>
          </a:stretch>
        </p:blipFill>
        <p:spPr>
          <a:xfrm>
            <a:off x="8669117" y="2530321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798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78677"/>
            <a:ext cx="5522843" cy="985518"/>
          </a:xfrm>
        </p:spPr>
        <p:txBody>
          <a:bodyPr>
            <a:normAutofit/>
          </a:bodyPr>
          <a:lstStyle/>
          <a:p>
            <a:r>
              <a:rPr lang="fr-FR" dirty="0"/>
              <a:t>Matrice 300 RTK + P1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EFA8322-2D03-C90A-3F27-6443C2400918}"/>
              </a:ext>
            </a:extLst>
          </p:cNvPr>
          <p:cNvSpPr txBox="1"/>
          <p:nvPr/>
        </p:nvSpPr>
        <p:spPr>
          <a:xfrm>
            <a:off x="3522885" y="459572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6953E4-9136-DD38-0EB5-CA43C65E3EB7}"/>
              </a:ext>
            </a:extLst>
          </p:cNvPr>
          <p:cNvSpPr txBox="1"/>
          <p:nvPr/>
        </p:nvSpPr>
        <p:spPr>
          <a:xfrm>
            <a:off x="485486" y="1670917"/>
            <a:ext cx="2994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Capteur plein format en 45Mp avec obturateur mécanique et cadence de photos toutes les 0,7s.</a:t>
            </a:r>
          </a:p>
          <a:p>
            <a:r>
              <a:rPr lang="fr-FR" dirty="0"/>
              <a:t>Il peut accueillir plusieurs tailles de focales (24, 35, 50mm)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BCACEB-0AFA-4266-8AA7-B149BE22702B}"/>
              </a:ext>
            </a:extLst>
          </p:cNvPr>
          <p:cNvSpPr txBox="1"/>
          <p:nvPr/>
        </p:nvSpPr>
        <p:spPr>
          <a:xfrm>
            <a:off x="4300185" y="1719686"/>
            <a:ext cx="2994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module RTK permet d'améliorer le géoréférencement des photos en temps réel.</a:t>
            </a:r>
          </a:p>
          <a:p>
            <a:r>
              <a:rPr lang="fr-FR" dirty="0"/>
              <a:t>Il est permet également d’effectuer des corrections PPK.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046A62-4581-2FDF-428C-376BFCA67E93}"/>
              </a:ext>
            </a:extLst>
          </p:cNvPr>
          <p:cNvSpPr txBox="1"/>
          <p:nvPr/>
        </p:nvSpPr>
        <p:spPr>
          <a:xfrm>
            <a:off x="485486" y="4116444"/>
            <a:ext cx="3074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capteur P1 permet d'optimiser les acquisitions sur des bâtiments, ouvrages…</a:t>
            </a:r>
          </a:p>
          <a:p>
            <a:r>
              <a:rPr lang="fr-FR" dirty="0"/>
              <a:t>Son GSD est de 1cm à 80m de hauteur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85960D1-DDB3-3B02-5DC1-40BB2CDED150}"/>
              </a:ext>
            </a:extLst>
          </p:cNvPr>
          <p:cNvSpPr txBox="1"/>
          <p:nvPr/>
        </p:nvSpPr>
        <p:spPr>
          <a:xfrm>
            <a:off x="4300184" y="4160885"/>
            <a:ext cx="3275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Compatible avec différents capteurs (photos, </a:t>
            </a:r>
            <a:r>
              <a:rPr lang="fr-FR" dirty="0" err="1"/>
              <a:t>LiDAR</a:t>
            </a:r>
            <a:r>
              <a:rPr lang="fr-FR" dirty="0"/>
              <a:t>, camera thermique…)</a:t>
            </a:r>
          </a:p>
          <a:p>
            <a:r>
              <a:rPr lang="fr-FR" dirty="0"/>
              <a:t>Certification IP45 permettant d'évoluer dans des environnements difficiles</a:t>
            </a:r>
          </a:p>
          <a:p>
            <a:r>
              <a:rPr lang="fr-FR" dirty="0"/>
              <a:t>Résiste à des vents jusqu'à 15m/s 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2AB136-C2E7-B1B2-ADE6-07F8353E29F8}"/>
              </a:ext>
            </a:extLst>
          </p:cNvPr>
          <p:cNvSpPr txBox="1"/>
          <p:nvPr/>
        </p:nvSpPr>
        <p:spPr>
          <a:xfrm>
            <a:off x="485486" y="1301585"/>
            <a:ext cx="2402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Capteur plein format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80601E-81BF-2401-1A9D-0509DC05B5B7}"/>
              </a:ext>
            </a:extLst>
          </p:cNvPr>
          <p:cNvSpPr txBox="1"/>
          <p:nvPr/>
        </p:nvSpPr>
        <p:spPr>
          <a:xfrm>
            <a:off x="4300184" y="1303155"/>
            <a:ext cx="278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Equipé d’un module RTK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ABA73F-E643-5356-4DB6-D20AD3024FFB}"/>
              </a:ext>
            </a:extLst>
          </p:cNvPr>
          <p:cNvSpPr txBox="1"/>
          <p:nvPr/>
        </p:nvSpPr>
        <p:spPr>
          <a:xfrm>
            <a:off x="485486" y="3760775"/>
            <a:ext cx="155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Performance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D80386-51D5-B288-3C18-B7A450F31A32}"/>
              </a:ext>
            </a:extLst>
          </p:cNvPr>
          <p:cNvSpPr txBox="1"/>
          <p:nvPr/>
        </p:nvSpPr>
        <p:spPr>
          <a:xfrm>
            <a:off x="4300184" y="3760775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Drone Polyvalent et robuste</a:t>
            </a:r>
          </a:p>
        </p:txBody>
      </p:sp>
      <p:pic>
        <p:nvPicPr>
          <p:cNvPr id="3" name="Espace réservé pour une image  16">
            <a:extLst>
              <a:ext uri="{FF2B5EF4-FFF2-40B4-BE49-F238E27FC236}">
                <a16:creationId xmlns:a16="http://schemas.microsoft.com/office/drawing/2014/main" id="{4DB02E3D-9708-E3F1-F0CC-175991E8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14" r="21714"/>
          <a:stretch>
            <a:fillRect/>
          </a:stretch>
        </p:blipFill>
        <p:spPr>
          <a:xfrm>
            <a:off x="8850638" y="2614954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25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07459F-8F59-4DD5-86B6-7EF96DE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9749"/>
            <a:ext cx="12192000" cy="158251"/>
          </a:xfrm>
          <a:prstGeom prst="rect">
            <a:avLst/>
          </a:prstGeom>
        </p:spPr>
      </p:pic>
      <p:sp>
        <p:nvSpPr>
          <p:cNvPr id="7" name="Terminaison 5">
            <a:extLst>
              <a:ext uri="{FF2B5EF4-FFF2-40B4-BE49-F238E27FC236}">
                <a16:creationId xmlns:a16="http://schemas.microsoft.com/office/drawing/2014/main" id="{03935736-E02E-42F5-90D9-B2E99C05D6FF}"/>
              </a:ext>
            </a:extLst>
          </p:cNvPr>
          <p:cNvSpPr/>
          <p:nvPr/>
        </p:nvSpPr>
        <p:spPr>
          <a:xfrm>
            <a:off x="11180528" y="6423905"/>
            <a:ext cx="808265" cy="354969"/>
          </a:xfrm>
          <a:prstGeom prst="flowChartTerminator">
            <a:avLst/>
          </a:prstGeom>
          <a:solidFill>
            <a:srgbClr val="92D050"/>
          </a:solidFill>
          <a:ln w="127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 23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7944233-9887-4A7B-A6C4-36AF2124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78677"/>
            <a:ext cx="5522843" cy="985518"/>
          </a:xfrm>
        </p:spPr>
        <p:txBody>
          <a:bodyPr>
            <a:normAutofit/>
          </a:bodyPr>
          <a:lstStyle/>
          <a:p>
            <a:r>
              <a:rPr lang="fr-FR" dirty="0"/>
              <a:t>Matrice 300 RTK + L1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293A07-9CC4-F888-BA7D-8945475A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064194"/>
            <a:ext cx="4462943" cy="5792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EFA8322-2D03-C90A-3F27-6443C2400918}"/>
              </a:ext>
            </a:extLst>
          </p:cNvPr>
          <p:cNvSpPr txBox="1"/>
          <p:nvPr/>
        </p:nvSpPr>
        <p:spPr>
          <a:xfrm>
            <a:off x="3522885" y="459572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6953E4-9136-DD38-0EB5-CA43C65E3EB7}"/>
              </a:ext>
            </a:extLst>
          </p:cNvPr>
          <p:cNvSpPr txBox="1"/>
          <p:nvPr/>
        </p:nvSpPr>
        <p:spPr>
          <a:xfrm>
            <a:off x="485486" y="1670917"/>
            <a:ext cx="2994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Tête de scan Avia de chez </a:t>
            </a:r>
            <a:r>
              <a:rPr lang="fr-FR" dirty="0" err="1"/>
              <a:t>Livox</a:t>
            </a:r>
            <a:r>
              <a:rPr lang="fr-FR" dirty="0"/>
              <a:t> permettant 3 </a:t>
            </a:r>
            <a:r>
              <a:rPr lang="fr-FR" dirty="0" err="1"/>
              <a:t>echos</a:t>
            </a:r>
            <a:r>
              <a:rPr lang="fr-FR" dirty="0"/>
              <a:t> et 240 000 points au premier retour. </a:t>
            </a:r>
          </a:p>
          <a:p>
            <a:r>
              <a:rPr lang="fr-FR" dirty="0"/>
              <a:t>Un capteur 1 pouce 20Mp permet notamment de coloriser le nuage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BCACEB-0AFA-4266-8AA7-B149BE22702B}"/>
              </a:ext>
            </a:extLst>
          </p:cNvPr>
          <p:cNvSpPr txBox="1"/>
          <p:nvPr/>
        </p:nvSpPr>
        <p:spPr>
          <a:xfrm>
            <a:off x="4300185" y="1719686"/>
            <a:ext cx="2994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module RTK permet d'améliorer le géoréférencement des photos en temps réel.</a:t>
            </a:r>
          </a:p>
          <a:p>
            <a:r>
              <a:rPr lang="fr-FR" dirty="0"/>
              <a:t>Il est permet également d’effectuer des corrections PPK.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046A62-4581-2FDF-428C-376BFCA67E93}"/>
              </a:ext>
            </a:extLst>
          </p:cNvPr>
          <p:cNvSpPr txBox="1"/>
          <p:nvPr/>
        </p:nvSpPr>
        <p:spPr>
          <a:xfrm>
            <a:off x="485486" y="4116444"/>
            <a:ext cx="3074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dirty="0" err="1"/>
              <a:t>LiDAR</a:t>
            </a:r>
            <a:r>
              <a:rPr lang="fr-FR" dirty="0"/>
              <a:t> permet de capter des points sous végétation, la ou la photogrammétries ne fonctionne pas.</a:t>
            </a:r>
          </a:p>
          <a:p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85960D1-DDB3-3B02-5DC1-40BB2CDED150}"/>
              </a:ext>
            </a:extLst>
          </p:cNvPr>
          <p:cNvSpPr txBox="1"/>
          <p:nvPr/>
        </p:nvSpPr>
        <p:spPr>
          <a:xfrm>
            <a:off x="4300184" y="4160885"/>
            <a:ext cx="3275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Compatible avec différents capteurs (photos, </a:t>
            </a:r>
            <a:r>
              <a:rPr lang="fr-FR" dirty="0" err="1"/>
              <a:t>LiDAR</a:t>
            </a:r>
            <a:r>
              <a:rPr lang="fr-FR" dirty="0"/>
              <a:t>, camera thermique…)</a:t>
            </a:r>
          </a:p>
          <a:p>
            <a:r>
              <a:rPr lang="fr-FR" dirty="0"/>
              <a:t>Certification IP45 permettant d'évoluer dans des environnements difficiles</a:t>
            </a:r>
          </a:p>
          <a:p>
            <a:r>
              <a:rPr lang="fr-FR" dirty="0"/>
              <a:t>Résiste à des vents jusqu'à 15m/s 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C2AB136-C2E7-B1B2-ADE6-07F8353E29F8}"/>
              </a:ext>
            </a:extLst>
          </p:cNvPr>
          <p:cNvSpPr txBox="1"/>
          <p:nvPr/>
        </p:nvSpPr>
        <p:spPr>
          <a:xfrm>
            <a:off x="485486" y="1301585"/>
            <a:ext cx="2197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Technologie </a:t>
            </a:r>
            <a:r>
              <a:rPr lang="fr-FR" sz="2000" b="1" dirty="0" err="1">
                <a:solidFill>
                  <a:srgbClr val="0B612D"/>
                </a:solidFill>
              </a:rPr>
              <a:t>LiDAR</a:t>
            </a:r>
            <a:endParaRPr lang="fr-FR" sz="2000" b="1" dirty="0">
              <a:solidFill>
                <a:srgbClr val="0B612D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80601E-81BF-2401-1A9D-0509DC05B5B7}"/>
              </a:ext>
            </a:extLst>
          </p:cNvPr>
          <p:cNvSpPr txBox="1"/>
          <p:nvPr/>
        </p:nvSpPr>
        <p:spPr>
          <a:xfrm>
            <a:off x="4300184" y="1303155"/>
            <a:ext cx="2783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Equipé d’un module RTK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ABA73F-E643-5356-4DB6-D20AD3024FFB}"/>
              </a:ext>
            </a:extLst>
          </p:cNvPr>
          <p:cNvSpPr txBox="1"/>
          <p:nvPr/>
        </p:nvSpPr>
        <p:spPr>
          <a:xfrm>
            <a:off x="485486" y="3760775"/>
            <a:ext cx="155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Performance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D80386-51D5-B288-3C18-B7A450F31A32}"/>
              </a:ext>
            </a:extLst>
          </p:cNvPr>
          <p:cNvSpPr txBox="1"/>
          <p:nvPr/>
        </p:nvSpPr>
        <p:spPr>
          <a:xfrm>
            <a:off x="4300184" y="3760775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B612D"/>
                </a:solidFill>
              </a:rPr>
              <a:t>Drone Polyvalent et robuste</a:t>
            </a:r>
          </a:p>
        </p:txBody>
      </p:sp>
      <p:pic>
        <p:nvPicPr>
          <p:cNvPr id="4" name="Espace réservé pour une image  15">
            <a:extLst>
              <a:ext uri="{FF2B5EF4-FFF2-40B4-BE49-F238E27FC236}">
                <a16:creationId xmlns:a16="http://schemas.microsoft.com/office/drawing/2014/main" id="{464277AF-05F0-1225-E41E-3D359270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09" r="12309"/>
          <a:stretch>
            <a:fillRect/>
          </a:stretch>
        </p:blipFill>
        <p:spPr>
          <a:xfrm>
            <a:off x="8775267" y="25515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5294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850</Words>
  <Application>Microsoft Office PowerPoint</Application>
  <PresentationFormat>Grand écran</PresentationFormat>
  <Paragraphs>138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Drones aériens : Usages et matériels</vt:lpstr>
      <vt:lpstr>Escadrone</vt:lpstr>
      <vt:lpstr>Les avantages du drone aérien</vt:lpstr>
      <vt:lpstr>Modélisation 2D / 3D</vt:lpstr>
      <vt:lpstr>Les différentes gammes</vt:lpstr>
      <vt:lpstr>Mavic 3 Enterprise RTK</vt:lpstr>
      <vt:lpstr>Matrice 300 RTK + P1</vt:lpstr>
      <vt:lpstr>Matrice 300 RTK + L1</vt:lpstr>
      <vt:lpstr>Wingtra GEN II</vt:lpstr>
      <vt:lpstr>Machines et applicatifs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Jean-Christophe PONCET</dc:creator>
  <cp:lastModifiedBy>Escadrone_6</cp:lastModifiedBy>
  <cp:revision>18</cp:revision>
  <dcterms:created xsi:type="dcterms:W3CDTF">2023-02-27T06:50:46Z</dcterms:created>
  <dcterms:modified xsi:type="dcterms:W3CDTF">2023-03-29T15:18:38Z</dcterms:modified>
</cp:coreProperties>
</file>